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3" r:id="rId2"/>
    <p:sldId id="265" r:id="rId3"/>
    <p:sldId id="266" r:id="rId4"/>
    <p:sldId id="256" r:id="rId5"/>
    <p:sldId id="264" r:id="rId6"/>
    <p:sldId id="257" r:id="rId7"/>
    <p:sldId id="261" r:id="rId8"/>
    <p:sldId id="262" r:id="rId9"/>
    <p:sldId id="267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85" autoAdjust="0"/>
    <p:restoredTop sz="86294" autoAdjust="0"/>
  </p:normalViewPr>
  <p:slideViewPr>
    <p:cSldViewPr>
      <p:cViewPr>
        <p:scale>
          <a:sx n="53" d="100"/>
          <a:sy n="53" d="100"/>
        </p:scale>
        <p:origin x="-94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34E9D-538A-4FF9-AEB0-1BCF46A63F19}" type="datetimeFigureOut">
              <a:rPr lang="es-CL" smtClean="0"/>
              <a:t>22-06-2014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00CB9-D26B-47F1-8FFB-CAA20BACAF1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9422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09DE-572E-478B-99EA-BA658550F043}" type="datetimeFigureOut">
              <a:rPr lang="es-CL" smtClean="0"/>
              <a:t>22-06-2014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188B-8E41-4150-AA3B-E6B3555DFA6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09DE-572E-478B-99EA-BA658550F043}" type="datetimeFigureOut">
              <a:rPr lang="es-CL" smtClean="0"/>
              <a:t>22-06-2014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188B-8E41-4150-AA3B-E6B3555DFA6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09DE-572E-478B-99EA-BA658550F043}" type="datetimeFigureOut">
              <a:rPr lang="es-CL" smtClean="0"/>
              <a:t>22-06-2014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188B-8E41-4150-AA3B-E6B3555DFA6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09DE-572E-478B-99EA-BA658550F043}" type="datetimeFigureOut">
              <a:rPr lang="es-CL" smtClean="0"/>
              <a:t>22-06-2014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188B-8E41-4150-AA3B-E6B3555DFA6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09DE-572E-478B-99EA-BA658550F043}" type="datetimeFigureOut">
              <a:rPr lang="es-CL" smtClean="0"/>
              <a:t>22-06-2014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188B-8E41-4150-AA3B-E6B3555DFA6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09DE-572E-478B-99EA-BA658550F043}" type="datetimeFigureOut">
              <a:rPr lang="es-CL" smtClean="0"/>
              <a:t>22-06-2014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188B-8E41-4150-AA3B-E6B3555DFA6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09DE-572E-478B-99EA-BA658550F043}" type="datetimeFigureOut">
              <a:rPr lang="es-CL" smtClean="0"/>
              <a:t>22-06-2014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188B-8E41-4150-AA3B-E6B3555DFA6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09DE-572E-478B-99EA-BA658550F043}" type="datetimeFigureOut">
              <a:rPr lang="es-CL" smtClean="0"/>
              <a:t>22-06-2014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188B-8E41-4150-AA3B-E6B3555DFA6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09DE-572E-478B-99EA-BA658550F043}" type="datetimeFigureOut">
              <a:rPr lang="es-CL" smtClean="0"/>
              <a:t>22-06-2014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188B-8E41-4150-AA3B-E6B3555DFA6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09DE-572E-478B-99EA-BA658550F043}" type="datetimeFigureOut">
              <a:rPr lang="es-CL" smtClean="0"/>
              <a:t>22-06-2014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188B-8E41-4150-AA3B-E6B3555DFA6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09DE-572E-478B-99EA-BA658550F043}" type="datetimeFigureOut">
              <a:rPr lang="es-CL" smtClean="0"/>
              <a:t>22-06-2014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188B-8E41-4150-AA3B-E6B3555DFA64}" type="slidenum">
              <a:rPr lang="es-CL" smtClean="0"/>
              <a:t>‹Nº›</a:t>
            </a:fld>
            <a:endParaRPr lang="es-CL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1E809DE-572E-478B-99EA-BA658550F043}" type="datetimeFigureOut">
              <a:rPr lang="es-CL" smtClean="0"/>
              <a:t>22-06-2014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925188B-8E41-4150-AA3B-E6B3555DFA64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53114" y="836712"/>
            <a:ext cx="7263302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u="sng" cap="none" spc="0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eMima" pitchFamily="2" charset="0"/>
              </a:rPr>
              <a:t>Objetivo de la clase:</a:t>
            </a:r>
          </a:p>
          <a:p>
            <a:pPr algn="ctr"/>
            <a:endParaRPr lang="es-CL" sz="6000" cap="none" spc="0" dirty="0" smtClean="0">
              <a:ln w="1778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MeMima" pitchFamily="2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24870" y="2529483"/>
            <a:ext cx="7894276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- Comprender La leyenda “La Pincoya”</a:t>
            </a:r>
            <a:endParaRPr lang="es-ES" sz="3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8" y="3501008"/>
            <a:ext cx="17526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74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174" y="772071"/>
            <a:ext cx="9744076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-300038" y="0"/>
            <a:ext cx="9744076" cy="10527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eMima" pitchFamily="2" charset="0"/>
              </a:rPr>
              <a:t>Características de la Leyenda </a:t>
            </a:r>
            <a:endParaRPr lang="es-CL" sz="4000" b="1" dirty="0">
              <a:solidFill>
                <a:schemeClr val="tx1">
                  <a:lumMod val="95000"/>
                  <a:lumOff val="5000"/>
                </a:schemeClr>
              </a:solidFill>
              <a:latin typeface="MeM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81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33131" y="1288956"/>
            <a:ext cx="8280920" cy="22638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El propósito de la Leyenda es mantener viva en la mente de las personas nuestras tradiciones o hechos  mágicos ocurridos en otras épocas </a:t>
            </a:r>
            <a:endParaRPr lang="es-CL" sz="24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979712" y="3891776"/>
            <a:ext cx="55178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Observemos: 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366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0658"/>
            <a:ext cx="4104456" cy="627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0658"/>
            <a:ext cx="4322763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05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136903" cy="61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325941" y="836712"/>
            <a:ext cx="42482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eMima" pitchFamily="2" charset="0"/>
              </a:rPr>
              <a:t>La Llorona</a:t>
            </a:r>
            <a:endParaRPr lang="es-ES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eM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66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642" y="1556792"/>
            <a:ext cx="4333875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599643" y="476672"/>
            <a:ext cx="4333874" cy="156966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eMima" pitchFamily="2" charset="0"/>
              </a:rPr>
              <a:t>¿Por qué </a:t>
            </a:r>
            <a:r>
              <a:rPr lang="es-ES" sz="4800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eMima" pitchFamily="2" charset="0"/>
              </a:rPr>
              <a:t>el mar </a:t>
            </a:r>
          </a:p>
          <a:p>
            <a:pPr algn="ctr"/>
            <a:r>
              <a:rPr lang="es-ES" sz="4800" b="1" cap="none" spc="0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eMima" pitchFamily="2" charset="0"/>
              </a:rPr>
              <a:t>es salado?</a:t>
            </a:r>
            <a:endParaRPr lang="es-ES" sz="4800" b="1" cap="none" spc="0" dirty="0">
              <a:ln w="1778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MeMima" pitchFamily="2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6" y="458440"/>
            <a:ext cx="4371975" cy="627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40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8720" y="1412776"/>
            <a:ext cx="8208912" cy="5040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endParaRPr lang="es-CL" sz="28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endParaRPr lang="es-CL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endParaRPr lang="es-CL" sz="28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s-CL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Millalobo</a:t>
            </a:r>
            <a:r>
              <a:rPr lang="es-CL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es-C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 (del </a:t>
            </a:r>
            <a:r>
              <a:rPr lang="es-C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mapudungun milla</a:t>
            </a:r>
            <a:r>
              <a:rPr lang="es-C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: "</a:t>
            </a:r>
            <a:r>
              <a:rPr lang="es-C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oro" </a:t>
            </a:r>
            <a:r>
              <a:rPr lang="es-C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y del español lobo, en alusión al lobo marino) es un ser importante de la </a:t>
            </a:r>
            <a:r>
              <a:rPr lang="es-C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mitología chilota. </a:t>
            </a:r>
            <a:r>
              <a:rPr lang="es-C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Es el ser más poderoso de los mares luego de </a:t>
            </a:r>
            <a:r>
              <a:rPr lang="es-CL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Caicai</a:t>
            </a:r>
            <a:r>
              <a:rPr lang="es-C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, quién lo eligió como representante de él para que gobernara todo lo que habita en el mar</a:t>
            </a:r>
            <a:r>
              <a:rPr lang="es-C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endParaRPr lang="es-E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s-E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Pincoya</a:t>
            </a:r>
            <a:r>
              <a:rPr lang="es-E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Palabra de origen Quechua o </a:t>
            </a:r>
            <a:r>
              <a:rPr lang="es-E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Aymará</a:t>
            </a: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en los cuales “coya” significa princesa. También se da el significado de esposa de Inca. </a:t>
            </a:r>
          </a:p>
          <a:p>
            <a:endParaRPr lang="es-ES" sz="20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s-E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Huenchula</a:t>
            </a:r>
            <a:r>
              <a:rPr lang="es-E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es-C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La </a:t>
            </a:r>
            <a:r>
              <a:rPr lang="es-CL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Huenchula</a:t>
            </a:r>
            <a:r>
              <a:rPr lang="es-C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s-CL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Cucao</a:t>
            </a:r>
            <a:r>
              <a:rPr lang="es-C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o </a:t>
            </a:r>
            <a:r>
              <a:rPr lang="es-CL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Chirena</a:t>
            </a:r>
            <a:r>
              <a:rPr lang="es-C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es un personaje perteneciente a la mitología del Archipiélago de Chiloé.</a:t>
            </a:r>
            <a:endParaRPr lang="es-E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endParaRPr lang="es-ES" sz="20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endParaRPr lang="es-E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endParaRPr lang="es-ES" sz="20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endParaRPr lang="es-E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endParaRPr lang="es-ES" sz="20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endParaRPr lang="es-E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endParaRPr lang="es-ES" sz="20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endParaRPr lang="es-CL" sz="20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241604" y="332656"/>
            <a:ext cx="6660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Nuevas Palabras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263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66461" y="120274"/>
            <a:ext cx="40799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Actividad: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0"/>
            <a:ext cx="17526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6288" y="908720"/>
            <a:ext cx="6840760" cy="5184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+mj-lt"/>
              <a:buAutoNum type="arabicPeriod"/>
            </a:pPr>
            <a:endParaRPr lang="es-E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s-ES" sz="24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endParaRPr lang="es-E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s-E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s-ES" sz="24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s-E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Leer atentamente el texto La </a:t>
            </a:r>
            <a:r>
              <a:rPr lang="es-E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Pincoya</a:t>
            </a:r>
            <a:r>
              <a:rPr lang="es-E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:</a:t>
            </a:r>
          </a:p>
          <a:p>
            <a:pPr algn="just"/>
            <a:endParaRPr lang="es-E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r>
              <a:rPr lang="es-E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2. Compartamos la lectura respondiendo algunas preguntas.</a:t>
            </a:r>
          </a:p>
          <a:p>
            <a:pPr algn="just"/>
            <a:endParaRPr lang="es-E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 algn="just">
              <a:buAutoNum type="arabicPeriod" startAt="3"/>
            </a:pPr>
            <a:r>
              <a:rPr lang="es-E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En tu cuaderno dibuja al menos 3 hechos ocurridos en la Leyenda “La </a:t>
            </a:r>
            <a:r>
              <a:rPr lang="es-E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Pincoya</a:t>
            </a:r>
            <a:r>
              <a:rPr lang="es-E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” y escribe en cada uno de ellos lo ocurrido.</a:t>
            </a:r>
          </a:p>
          <a:p>
            <a:pPr algn="just"/>
            <a:endParaRPr lang="es-E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r>
              <a:rPr lang="es-E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4.  Busca al menos 2 palabras que no entiendas el significado. </a:t>
            </a:r>
          </a:p>
          <a:p>
            <a:pPr marL="457200" indent="-457200" algn="ctr">
              <a:buFont typeface="+mj-lt"/>
              <a:buAutoNum type="arabicPeriod"/>
            </a:pPr>
            <a:endParaRPr lang="es-ES" sz="24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 algn="ctr">
              <a:buFont typeface="+mj-lt"/>
              <a:buAutoNum type="arabicPeriod"/>
            </a:pPr>
            <a:endParaRPr lang="es-E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 algn="ctr">
              <a:buFont typeface="+mj-lt"/>
              <a:buAutoNum type="arabicPeriod"/>
            </a:pPr>
            <a:endParaRPr lang="es-ES" sz="24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 algn="ctr">
              <a:buFont typeface="+mj-lt"/>
              <a:buAutoNum type="arabicPeriod"/>
            </a:pPr>
            <a:endParaRPr lang="es-E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 algn="ctr">
              <a:buFont typeface="+mj-lt"/>
              <a:buAutoNum type="arabicPeriod"/>
            </a:pPr>
            <a:endParaRPr lang="es-ES" sz="24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 algn="ctr">
              <a:buFont typeface="+mj-lt"/>
              <a:buAutoNum type="arabicPeriod"/>
            </a:pPr>
            <a:endParaRPr lang="es-E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s-CL" sz="24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32520" y="640720"/>
            <a:ext cx="865996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Retroalimentación de </a:t>
            </a:r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clase:</a:t>
            </a:r>
            <a:endParaRPr lang="es-ES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s-E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s-ES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22040" y="2348880"/>
            <a:ext cx="8280920" cy="3744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¿Qué características tiene la leyenda?</a:t>
            </a:r>
          </a:p>
          <a:p>
            <a:pPr algn="ctr"/>
            <a:endParaRPr lang="es-ES" sz="28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s-E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¿Cuál será el propósito de la Leyenda?</a:t>
            </a:r>
          </a:p>
          <a:p>
            <a:pPr algn="ctr"/>
            <a:endParaRPr lang="es-ES" sz="28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¿Qué aprendieron en esta clase?</a:t>
            </a:r>
          </a:p>
          <a:p>
            <a:pPr algn="ctr"/>
            <a:endParaRPr lang="es-ES" sz="28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s-E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s-ES" sz="28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04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Primavera</Template>
  <TotalTime>228</TotalTime>
  <Words>141</Words>
  <Application>Microsoft Office PowerPoint</Application>
  <PresentationFormat>Presentación en pantalla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Spring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karinita</dc:creator>
  <cp:lastModifiedBy>jeniffer morales</cp:lastModifiedBy>
  <cp:revision>16</cp:revision>
  <dcterms:created xsi:type="dcterms:W3CDTF">2014-04-28T00:36:56Z</dcterms:created>
  <dcterms:modified xsi:type="dcterms:W3CDTF">2014-06-22T13:57:08Z</dcterms:modified>
</cp:coreProperties>
</file>